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31"/>
  </p:notesMasterIdLst>
  <p:sldIdLst>
    <p:sldId id="261" r:id="rId5"/>
    <p:sldId id="310" r:id="rId6"/>
    <p:sldId id="302" r:id="rId7"/>
    <p:sldId id="292" r:id="rId8"/>
    <p:sldId id="294" r:id="rId9"/>
    <p:sldId id="298" r:id="rId10"/>
    <p:sldId id="309" r:id="rId11"/>
    <p:sldId id="295" r:id="rId12"/>
    <p:sldId id="258" r:id="rId13"/>
    <p:sldId id="305" r:id="rId14"/>
    <p:sldId id="303" r:id="rId15"/>
    <p:sldId id="288" r:id="rId16"/>
    <p:sldId id="304" r:id="rId17"/>
    <p:sldId id="286" r:id="rId18"/>
    <p:sldId id="287" r:id="rId19"/>
    <p:sldId id="271" r:id="rId20"/>
    <p:sldId id="274" r:id="rId21"/>
    <p:sldId id="307" r:id="rId22"/>
    <p:sldId id="262" r:id="rId23"/>
    <p:sldId id="275" r:id="rId24"/>
    <p:sldId id="281" r:id="rId25"/>
    <p:sldId id="276" r:id="rId26"/>
    <p:sldId id="293" r:id="rId27"/>
    <p:sldId id="267" r:id="rId28"/>
    <p:sldId id="308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1F"/>
    <a:srgbClr val="002E8A"/>
    <a:srgbClr val="559CBE"/>
    <a:srgbClr val="F9F4EB"/>
    <a:srgbClr val="F3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542FE-6081-477A-B4B3-0CA19B17231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07A5A-58D1-4FC2-9434-9B8F111E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F0315-DADA-4744-8FFA-8805279E94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Compare the data that you</a:t>
            </a:r>
            <a:r>
              <a:rPr lang="en-US" baseline="0" dirty="0"/>
              <a:t> have to those in the simulator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Replace with your data if it differs and if you have greater confidence in it, ex. operational data vs. database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model is correct?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Here again, it’s the engineer’s responsibility to answer this question, not the simulator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Could get very different answers depending on where you are on these curves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Plot properties for your system using different </a:t>
            </a:r>
            <a:r>
              <a:rPr lang="en-US" dirty="0" err="1"/>
              <a:t>thermo</a:t>
            </a:r>
            <a:r>
              <a:rPr lang="en-US" baseline="0" dirty="0"/>
              <a:t>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See list of recommended articles/books included with undergraduate education material provided by Chemstations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plot all of these charts from within the</a:t>
            </a:r>
            <a:r>
              <a:rPr lang="en-US" baseline="0" dirty="0"/>
              <a:t> simulator from the data included in the 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Just choose components and temp/pressure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build this whole</a:t>
            </a:r>
            <a:r>
              <a:rPr lang="en-US" baseline="0" dirty="0"/>
              <a:t> flowsheet and then hit “Run” …  unless you’re having a contest to see who can get the most errors &amp; warnings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one unit op to the flowsheet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it to converge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a second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6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</a:t>
            </a:r>
            <a:r>
              <a:rPr lang="en-US" baseline="0" dirty="0"/>
              <a:t> about the math you introduced by adding a recycle stream…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have to get Streams</a:t>
            </a:r>
            <a:r>
              <a:rPr lang="en-US" baseline="0" dirty="0"/>
              <a:t> 1 &amp; 4 to balance, but have to get recycle to converge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For easier convergence</a:t>
            </a:r>
            <a:r>
              <a:rPr lang="en-US" baseline="0" dirty="0"/>
              <a:t> (stability of calculations), a</a:t>
            </a:r>
            <a:r>
              <a:rPr lang="en-US" dirty="0"/>
              <a:t>llow the program</a:t>
            </a:r>
            <a:r>
              <a:rPr lang="en-US" baseline="0" dirty="0"/>
              <a:t> to adjust a variable outside of the recycle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 initially with recycle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copy</a:t>
            </a:r>
            <a:r>
              <a:rPr lang="en-US" baseline="0" dirty="0"/>
              <a:t> </a:t>
            </a:r>
            <a:r>
              <a:rPr lang="en-US" dirty="0"/>
              <a:t>flow</a:t>
            </a:r>
            <a:r>
              <a:rPr lang="en-US" baseline="0" dirty="0"/>
              <a:t> of Stream 5 into Stream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Run again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Check if new Stream 5 value is close to Stream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Repeat if needed until values get close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Close recycle loop on flowsheet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questions should be considered</a:t>
            </a:r>
            <a:r>
              <a:rPr lang="en-US" baseline="0" dirty="0"/>
              <a:t> by engineer when evaluating accuracy of data and effect 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9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From the laws of thermodynamics, we know that mass &amp; energy must</a:t>
            </a:r>
            <a:r>
              <a:rPr lang="en-US" baseline="0" dirty="0"/>
              <a:t> balance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For steady state simulation, CONVERGENCE means In = Out within tolerances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Is there a phase change within the boundary limits of our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CHEMCAD has o</a:t>
            </a:r>
            <a:r>
              <a:rPr lang="en-US" dirty="0"/>
              <a:t>ver 2200 pure components</a:t>
            </a:r>
            <a:r>
              <a:rPr lang="en-US" baseline="0" dirty="0"/>
              <a:t> &amp; 40 VLE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Handles all common unit operations with pre-programmed equations – drop-down menus allow you to adjust which equations are used based on your particular modeling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Symbols may not look like actual equipment – some can actually represent more than one piece of equipment ex. compressor/turbine is same unit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Some unit ops in a simulator only represent calculations and NOT actual physical equipment, ex. FLASH,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charset="0"/>
              <a:buChar char="•"/>
            </a:pPr>
            <a:r>
              <a:rPr lang="en-US" altLang="en-US" baseline="0" dirty="0"/>
              <a:t>Part of a plant can be as simple as one unit operation</a:t>
            </a:r>
          </a:p>
          <a:p>
            <a:pPr marL="173422" indent="-173422">
              <a:buFont typeface="Arial" charset="0"/>
              <a:buChar char="•"/>
            </a:pPr>
            <a:r>
              <a:rPr lang="en-US" altLang="en-US" dirty="0"/>
              <a:t>Look for places to save money &amp;/or</a:t>
            </a:r>
            <a:r>
              <a:rPr lang="en-US" altLang="en-US" baseline="0" dirty="0"/>
              <a:t> increase revenue</a:t>
            </a:r>
            <a:endParaRPr lang="en-US" altLang="en-US" dirty="0"/>
          </a:p>
          <a:p>
            <a:pPr marL="173422" indent="-173422">
              <a:buFont typeface="Arial" charset="0"/>
              <a:buChar char="•"/>
            </a:pPr>
            <a:r>
              <a:rPr lang="en-US" altLang="en-US" dirty="0"/>
              <a:t>Study what happens if conditions are different: ex. cooling water temps can vary greatly depending on the weather</a:t>
            </a:r>
            <a:r>
              <a:rPr lang="en-US" altLang="en-US" baseline="0" dirty="0"/>
              <a:t> season &amp; geographical location (can reach 92degF in Houston area in summer)</a:t>
            </a:r>
          </a:p>
          <a:p>
            <a:pPr marL="173422" indent="-173422">
              <a:buFont typeface="Arial" charset="0"/>
              <a:buChar char="•"/>
            </a:pPr>
            <a:r>
              <a:rPr lang="en-US" altLang="en-US" baseline="0" dirty="0"/>
              <a:t>Real-time plant data can be fed into simulator to predict conditions and adjust parameters accordingly</a:t>
            </a:r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Steps you should</a:t>
            </a:r>
            <a:r>
              <a:rPr lang="en-US" baseline="0" dirty="0"/>
              <a:t> consider with every simulation model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Will go into more detail on each of these…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3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Which one is correct?  How do you know?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It’s the engineer’s responsibility to answer this question, not the simulator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Need to have some understanding of the system you’re dealing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4684-0D45-42C1-B86A-AFC1F794E9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59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3558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0233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DB15E04-4863-42EE-91FA-14ECD6A2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6AA270-5C43-4BB6-B71B-4DF8499888DD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FC47DE4A-392A-430D-9442-4133AB24BBF8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5DCC041-4C3D-4828-9374-7DD1B3041B21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BF68168D-56F1-4231-B29B-75C649927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C90BE24-F610-4ABA-9063-50ADCA809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9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917" y="263527"/>
            <a:ext cx="9928764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6195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692145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09F434-2A9A-480B-BFE7-D9EA106583FE}"/>
              </a:ext>
            </a:extLst>
          </p:cNvPr>
          <p:cNvGrpSpPr/>
          <p:nvPr userDrawn="1"/>
        </p:nvGrpSpPr>
        <p:grpSpPr>
          <a:xfrm rot="5400000">
            <a:off x="-2762093" y="2745956"/>
            <a:ext cx="6163491" cy="639309"/>
            <a:chOff x="-670545" y="-630364"/>
            <a:chExt cx="12191985" cy="523684"/>
          </a:xfrm>
        </p:grpSpPr>
        <p:sp>
          <p:nvSpPr>
            <p:cNvPr id="7" name="Rectangle 6"/>
            <p:cNvSpPr/>
            <p:nvPr/>
          </p:nvSpPr>
          <p:spPr>
            <a:xfrm>
              <a:off x="-667385" y="-563880"/>
              <a:ext cx="12188825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670545" y="-630364"/>
              <a:ext cx="12188825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C1D916F-B615-495C-8C03-CFF365FF7E5B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E1CB876-F82A-48E3-9168-032EA28F0D20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403F585-B7EB-49F7-8959-30B6F30E7E7A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6E4AF862-3D22-4515-92BB-3DCCBEE2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D544AC6-27BA-4C46-B26E-82623BAFE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916" y="342008"/>
            <a:ext cx="9933576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6" y="1960136"/>
            <a:ext cx="9898284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7B8F-62AD-4A60-8AD8-21AEBB342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4CC8D6B-3B17-4602-A652-3F6577379513}"/>
              </a:ext>
            </a:extLst>
          </p:cNvPr>
          <p:cNvSpPr/>
          <p:nvPr userDrawn="1"/>
        </p:nvSpPr>
        <p:spPr>
          <a:xfrm>
            <a:off x="-6" y="5640661"/>
            <a:ext cx="12192006" cy="1217341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A912E6C-D19F-432F-9F01-ED90D12BB2DB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EEF2ECA-5386-49B2-A5C2-117EF1EDB144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0676E87-1F86-40F2-BF3B-E9B8A3B5AA6E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F0C312C6-516D-4A55-8DE2-3055375A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848205D-9D2D-4979-B876-8A35087F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26916" y="286603"/>
            <a:ext cx="992876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915" y="1845734"/>
            <a:ext cx="4762593" cy="4128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3086" y="1842544"/>
            <a:ext cx="4762593" cy="4131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648590-3DC8-4ACE-BD0F-7B2585E61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5342" y="286603"/>
            <a:ext cx="9940337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341" y="1846052"/>
            <a:ext cx="4714756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341" y="2582334"/>
            <a:ext cx="4714755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904" y="1846052"/>
            <a:ext cx="4893775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904" y="2582334"/>
            <a:ext cx="4893776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A85484-E3FB-45DF-93DA-6B93EE390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80BCFA-5A17-46CC-BC5D-439D78396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9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99735E8-3FC8-4EC9-8F01-09768288E822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AEADBB8-40F1-46B0-A846-4654F6C80A13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C1D1D04-4EEF-4D5C-9F61-768C244C16E7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A599D334-4387-40A0-85A1-F175C7DEE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536DB5B-41E0-4AC9-8419-68EC83E47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0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-1"/>
            <a:ext cx="4050791" cy="6180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74713" cy="6180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1"/>
            <a:ext cx="3200400" cy="211836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20041"/>
            <a:ext cx="6492240" cy="56692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57591"/>
            <a:ext cx="3200400" cy="3431729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1E5B5D-9C2B-4FD9-A72C-64EBE546350D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85A4F40-12A6-4005-A951-AE762000904B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EA422C9-F11E-48DC-879A-78DED8D80BD2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4C46017A-3903-4377-9F7E-A1F9340BD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26984B7-0C98-49BD-B713-E419C28DB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2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50" y="5039936"/>
            <a:ext cx="7205874" cy="906072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600" y="5118280"/>
            <a:ext cx="4591949" cy="827728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8077BC-8323-4BC8-BCB8-4F1CAF76DF12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A2C9A98-2ADB-42EB-851D-0A3EF27F3205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1CCC9F2-45FA-4FBA-971F-2DA6297751C9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ide Number Placeholder 5">
            <a:extLst>
              <a:ext uri="{FF2B5EF4-FFF2-40B4-BE49-F238E27FC236}">
                <a16:creationId xmlns:a16="http://schemas.microsoft.com/office/drawing/2014/main" id="{594822EA-FCAB-4795-A540-C0D49A988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9F3D8E7-8783-4949-9492-08A3D9B23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9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6918" y="1964371"/>
            <a:ext cx="993357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226917" y="1737845"/>
            <a:ext cx="99335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50917EE-1C4E-4C0B-9076-D0AF3948237F}"/>
              </a:ext>
            </a:extLst>
          </p:cNvPr>
          <p:cNvSpPr/>
          <p:nvPr userDrawn="1"/>
        </p:nvSpPr>
        <p:spPr>
          <a:xfrm>
            <a:off x="-6" y="5871415"/>
            <a:ext cx="12192006" cy="986587"/>
          </a:xfrm>
          <a:prstGeom prst="rect">
            <a:avLst/>
          </a:prstGeom>
          <a:gradFill>
            <a:gsLst>
              <a:gs pos="65000">
                <a:srgbClr val="DFDFDF">
                  <a:alpha val="66000"/>
                </a:srgbClr>
              </a:gs>
              <a:gs pos="85000">
                <a:schemeClr val="tx1">
                  <a:lumMod val="75000"/>
                  <a:alpha val="0"/>
                </a:scheme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77CFDE9-F3C1-4F7B-A821-20DE2A8B214A}"/>
              </a:ext>
            </a:extLst>
          </p:cNvPr>
          <p:cNvSpPr/>
          <p:nvPr userDrawn="1"/>
        </p:nvSpPr>
        <p:spPr>
          <a:xfrm>
            <a:off x="10208871" y="6263591"/>
            <a:ext cx="1983130" cy="594408"/>
          </a:xfrm>
          <a:prstGeom prst="triangle">
            <a:avLst>
              <a:gd name="adj" fmla="val 54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EAF3C5EE-54AC-43DB-8EF9-AF7B5723B059}"/>
              </a:ext>
            </a:extLst>
          </p:cNvPr>
          <p:cNvSpPr/>
          <p:nvPr userDrawn="1"/>
        </p:nvSpPr>
        <p:spPr>
          <a:xfrm>
            <a:off x="10133604" y="6263587"/>
            <a:ext cx="2058396" cy="59441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B3C68FF-1863-4C5D-8C43-565423D2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0600" y="639655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85E83A-7AF7-4B6A-A63A-F1869F730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2"/>
          <a:stretch/>
        </p:blipFill>
        <p:spPr>
          <a:xfrm>
            <a:off x="688950" y="6277058"/>
            <a:ext cx="4377849" cy="4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3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2CB7EB9-01EC-4EDA-BF10-37D7E858EF3A}"/>
              </a:ext>
            </a:extLst>
          </p:cNvPr>
          <p:cNvSpPr/>
          <p:nvPr/>
        </p:nvSpPr>
        <p:spPr>
          <a:xfrm>
            <a:off x="-11" y="0"/>
            <a:ext cx="12192006" cy="657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A6FC60-D4F6-46C2-8CF3-46B334A9B93B}"/>
              </a:ext>
            </a:extLst>
          </p:cNvPr>
          <p:cNvSpPr/>
          <p:nvPr/>
        </p:nvSpPr>
        <p:spPr>
          <a:xfrm>
            <a:off x="-6" y="5929663"/>
            <a:ext cx="12192006" cy="928338"/>
          </a:xfrm>
          <a:prstGeom prst="rect">
            <a:avLst/>
          </a:prstGeom>
          <a:gradFill flip="none" rotWithShape="1">
            <a:gsLst>
              <a:gs pos="89000">
                <a:schemeClr val="tx1">
                  <a:lumMod val="75000"/>
                </a:schemeClr>
              </a:gs>
              <a:gs pos="56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D1AE36-B72A-42E0-B0DD-F5698C9D827D}"/>
              </a:ext>
            </a:extLst>
          </p:cNvPr>
          <p:cNvGrpSpPr/>
          <p:nvPr/>
        </p:nvGrpSpPr>
        <p:grpSpPr>
          <a:xfrm>
            <a:off x="-6" y="0"/>
            <a:ext cx="12192001" cy="6858588"/>
            <a:chOff x="0" y="-588"/>
            <a:chExt cx="12192001" cy="68585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EC2A10-85C1-4147-9BC4-563F77E4B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t="16918" r="261" b="-11568"/>
            <a:stretch/>
          </p:blipFill>
          <p:spPr>
            <a:xfrm>
              <a:off x="1042993" y="5733112"/>
              <a:ext cx="8069970" cy="928338"/>
            </a:xfrm>
            <a:prstGeom prst="rect">
              <a:avLst/>
            </a:prstGeom>
          </p:spPr>
        </p:pic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ED77BA2-4E66-481B-BBDD-11B458832148}"/>
                </a:ext>
              </a:extLst>
            </p:cNvPr>
            <p:cNvSpPr/>
            <p:nvPr/>
          </p:nvSpPr>
          <p:spPr>
            <a:xfrm>
              <a:off x="9799320" y="3445674"/>
              <a:ext cx="2392681" cy="3412326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00055A4-0AB2-428D-82E3-206148DAFB2E}"/>
                </a:ext>
              </a:extLst>
            </p:cNvPr>
            <p:cNvSpPr/>
            <p:nvPr/>
          </p:nvSpPr>
          <p:spPr>
            <a:xfrm>
              <a:off x="9725236" y="4251960"/>
              <a:ext cx="2466765" cy="260604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553437BB-4874-4068-819C-0C01BE4EA447}"/>
                </a:ext>
              </a:extLst>
            </p:cNvPr>
            <p:cNvSpPr/>
            <p:nvPr/>
          </p:nvSpPr>
          <p:spPr>
            <a:xfrm rot="10800000">
              <a:off x="0" y="0"/>
              <a:ext cx="4707509" cy="5902364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BF95C8D-DC8E-4993-928E-099B7B7595BC}"/>
                </a:ext>
              </a:extLst>
            </p:cNvPr>
            <p:cNvSpPr/>
            <p:nvPr/>
          </p:nvSpPr>
          <p:spPr>
            <a:xfrm rot="10800000">
              <a:off x="0" y="-588"/>
              <a:ext cx="3474122" cy="5881614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A81D5D-B04A-4FDD-881A-F96FB768DAE7}"/>
              </a:ext>
            </a:extLst>
          </p:cNvPr>
          <p:cNvGrpSpPr/>
          <p:nvPr/>
        </p:nvGrpSpPr>
        <p:grpSpPr>
          <a:xfrm>
            <a:off x="2916344" y="2398648"/>
            <a:ext cx="8916692" cy="1176875"/>
            <a:chOff x="3647121" y="1527352"/>
            <a:chExt cx="7513370" cy="1450757"/>
          </a:xfrm>
        </p:grpSpPr>
        <p:sp>
          <p:nvSpPr>
            <p:cNvPr id="6" name="Title Placeholder 1">
              <a:extLst>
                <a:ext uri="{FF2B5EF4-FFF2-40B4-BE49-F238E27FC236}">
                  <a16:creationId xmlns:a16="http://schemas.microsoft.com/office/drawing/2014/main" id="{1580323E-E86B-4D65-AE0E-D8529B4A9EB7}"/>
                </a:ext>
              </a:extLst>
            </p:cNvPr>
            <p:cNvSpPr txBox="1">
              <a:spLocks/>
            </p:cNvSpPr>
            <p:nvPr/>
          </p:nvSpPr>
          <p:spPr>
            <a:xfrm>
              <a:off x="3647121" y="1527352"/>
              <a:ext cx="7503616" cy="14507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>
                  <a:solidFill>
                    <a:srgbClr val="002E8A"/>
                  </a:solidFill>
                </a:rPr>
                <a:t>Process Simulation Essentials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024D96-843B-4DFD-A306-301AA796F1C8}"/>
                </a:ext>
              </a:extLst>
            </p:cNvPr>
            <p:cNvCxnSpPr>
              <a:cxnSpLocks/>
            </p:cNvCxnSpPr>
            <p:nvPr/>
          </p:nvCxnSpPr>
          <p:spPr>
            <a:xfrm>
              <a:off x="4134090" y="2913347"/>
              <a:ext cx="70264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B1F16EB-CB37-4E5A-9B07-F4FA38AA69AE}"/>
              </a:ext>
            </a:extLst>
          </p:cNvPr>
          <p:cNvSpPr txBox="1">
            <a:spLocks/>
          </p:cNvSpPr>
          <p:nvPr/>
        </p:nvSpPr>
        <p:spPr>
          <a:xfrm>
            <a:off x="2927923" y="3464512"/>
            <a:ext cx="8905116" cy="6500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E8A"/>
                </a:solidFill>
              </a:rPr>
              <a:t>Best Practices and Avoiding 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71347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Good Physical Property Data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81384"/>
              </p:ext>
            </p:extLst>
          </p:nvPr>
        </p:nvGraphicFramePr>
        <p:xfrm>
          <a:off x="2667000" y="2399696"/>
          <a:ext cx="6106297" cy="36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6934581" imgH="4143654" progId="Excel.Chart.8">
                  <p:embed/>
                </p:oleObj>
              </mc:Choice>
              <mc:Fallback>
                <p:oleObj name="Chart" r:id="rId4" imgW="6934581" imgH="4143654" progId="Excel.Chart.8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99696"/>
                        <a:ext cx="6106297" cy="36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1792765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Which heat capacity curve is correct?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60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“good” physical property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Operational data is great</a:t>
            </a:r>
          </a:p>
          <a:p>
            <a:r>
              <a:rPr lang="en-US" sz="3600" dirty="0"/>
              <a:t>Pilot plant data is good</a:t>
            </a:r>
          </a:p>
          <a:p>
            <a:r>
              <a:rPr lang="en-US" sz="3600" dirty="0"/>
              <a:t>Lab data is OK</a:t>
            </a:r>
          </a:p>
          <a:p>
            <a:r>
              <a:rPr lang="en-US" sz="3600" dirty="0"/>
              <a:t>Literature data is . . . sometimes not bad</a:t>
            </a:r>
          </a:p>
          <a:p>
            <a:r>
              <a:rPr lang="en-US" sz="3600" dirty="0"/>
              <a:t>Predicted data is . . . brave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How to Choose Thermodynamics</a:t>
            </a:r>
          </a:p>
        </p:txBody>
      </p:sp>
      <p:pic>
        <p:nvPicPr>
          <p:cNvPr id="8194" name="Chart 4"/>
          <p:cNvPicPr>
            <a:picLocks noChangeArrowheads="1"/>
          </p:cNvPicPr>
          <p:nvPr/>
        </p:nvPicPr>
        <p:blipFill>
          <a:blip r:embed="rId3" cstate="print"/>
          <a:srcRect b="-64"/>
          <a:stretch>
            <a:fillRect/>
          </a:stretch>
        </p:blipFill>
        <p:spPr bwMode="auto">
          <a:xfrm>
            <a:off x="2084173" y="1792765"/>
            <a:ext cx="7455243" cy="443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915" y="342008"/>
            <a:ext cx="10319625" cy="1450757"/>
          </a:xfrm>
        </p:spPr>
        <p:txBody>
          <a:bodyPr>
            <a:normAutofit/>
          </a:bodyPr>
          <a:lstStyle/>
          <a:p>
            <a:r>
              <a:rPr lang="en-US" dirty="0"/>
              <a:t>How do you choose your thermo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6" y="1960136"/>
            <a:ext cx="9898284" cy="3418688"/>
          </a:xfrm>
        </p:spPr>
        <p:txBody>
          <a:bodyPr/>
          <a:lstStyle/>
          <a:p>
            <a:r>
              <a:rPr lang="en-US" altLang="en-US" sz="3600" dirty="0"/>
              <a:t>Experience with thermo is necessary</a:t>
            </a:r>
          </a:p>
          <a:p>
            <a:r>
              <a:rPr lang="en-US" altLang="en-US" sz="3600" dirty="0"/>
              <a:t>Articles/books can teach you basics</a:t>
            </a:r>
          </a:p>
          <a:p>
            <a:r>
              <a:rPr lang="en-US" altLang="en-US" sz="3600" dirty="0"/>
              <a:t>Compare to data for important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6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Your Thermodynamic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Inspect </a:t>
            </a:r>
            <a:r>
              <a:rPr lang="en-US" sz="3600" dirty="0" err="1"/>
              <a:t>TPxy</a:t>
            </a:r>
            <a:r>
              <a:rPr lang="en-US" sz="3600" dirty="0"/>
              <a:t> diagrams</a:t>
            </a:r>
          </a:p>
          <a:p>
            <a:r>
              <a:rPr lang="en-US" sz="3600" dirty="0"/>
              <a:t>Run some flash calculations &amp; inspect results</a:t>
            </a:r>
          </a:p>
          <a:p>
            <a:r>
              <a:rPr lang="en-US" sz="3600" dirty="0"/>
              <a:t>Have a qualitative idea of what the phase separation will look like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 How to Read </a:t>
            </a:r>
            <a:r>
              <a:rPr lang="en-US" sz="4400" dirty="0" err="1"/>
              <a:t>Txy</a:t>
            </a:r>
            <a:r>
              <a:rPr lang="en-US" sz="4400" dirty="0"/>
              <a:t>, </a:t>
            </a:r>
            <a:r>
              <a:rPr lang="en-US" sz="4400" dirty="0" err="1"/>
              <a:t>Pxy</a:t>
            </a:r>
            <a:r>
              <a:rPr lang="en-US" sz="4400" dirty="0"/>
              <a:t>, </a:t>
            </a:r>
            <a:r>
              <a:rPr lang="en-US" sz="4400" dirty="0" err="1"/>
              <a:t>Txx</a:t>
            </a:r>
            <a:r>
              <a:rPr lang="en-US" sz="4400" dirty="0"/>
              <a:t>, </a:t>
            </a:r>
            <a:r>
              <a:rPr lang="en-US" sz="4400" dirty="0" err="1"/>
              <a:t>xy</a:t>
            </a:r>
            <a:r>
              <a:rPr lang="en-US" sz="4400" dirty="0"/>
              <a:t> Diagrams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531" y="2024449"/>
            <a:ext cx="6449105" cy="39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at a time!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81200" y="2018723"/>
            <a:ext cx="7385222" cy="370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/>
          <a:stretch/>
        </p:blipFill>
        <p:spPr bwMode="auto">
          <a:xfrm>
            <a:off x="1580205" y="2061881"/>
            <a:ext cx="8124183" cy="37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 Piece-by-piece &amp; Converge at Each Step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6807" r="9109" b="75340"/>
          <a:stretch/>
        </p:blipFill>
        <p:spPr bwMode="auto">
          <a:xfrm>
            <a:off x="765888" y="2650525"/>
            <a:ext cx="10660223" cy="105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97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 Recycles with Care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4175" y="2124075"/>
            <a:ext cx="63436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06354" y="1863806"/>
            <a:ext cx="9179292" cy="433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•"/>
              <a:defRPr sz="3200" kern="1200">
                <a:solidFill>
                  <a:srgbClr val="6D6D7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–"/>
              <a:defRPr sz="2800" kern="1200">
                <a:solidFill>
                  <a:srgbClr val="6D6D7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•"/>
              <a:defRPr sz="2400" kern="1200">
                <a:solidFill>
                  <a:srgbClr val="6D6D7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–"/>
              <a:defRPr sz="2000" kern="1200">
                <a:solidFill>
                  <a:srgbClr val="6D6D7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»"/>
              <a:defRPr sz="2000" kern="1200">
                <a:solidFill>
                  <a:srgbClr val="6D6D7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2400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If there are additional topics within the presentation slide deck or the simulation examples that you would like to see addressed, let us know.</a:t>
            </a: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endParaRPr lang="en-US" sz="2400" dirty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If you would like to share any materials you have with other professors, Chemstations can be either a reference or a repository.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more?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29" y="288028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1624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Get More Complicated</a:t>
            </a: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4175" y="2124075"/>
            <a:ext cx="63436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In a Good Initial Estimate</a:t>
            </a: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4175" y="2321787"/>
            <a:ext cx="63436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7620000" y="2102712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3800" y="1775256"/>
            <a:ext cx="582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Specify this flow rate to stabilize calculations!</a:t>
            </a:r>
          </a:p>
        </p:txBody>
      </p:sp>
      <p:sp>
        <p:nvSpPr>
          <p:cNvPr id="7" name="Oval 6"/>
          <p:cNvSpPr/>
          <p:nvPr/>
        </p:nvSpPr>
        <p:spPr>
          <a:xfrm>
            <a:off x="6934200" y="2864712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6965" y="5546118"/>
            <a:ext cx="526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the simulator calculate this flow rate.</a:t>
            </a:r>
          </a:p>
        </p:txBody>
      </p:sp>
      <p:sp>
        <p:nvSpPr>
          <p:cNvPr id="9" name="Oval 8"/>
          <p:cNvSpPr/>
          <p:nvPr/>
        </p:nvSpPr>
        <p:spPr>
          <a:xfrm>
            <a:off x="7848600" y="4366056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48600" y="493446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Loop Open to Get Estimate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76588" y="2257425"/>
            <a:ext cx="5838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Matching plant data</a:t>
            </a:r>
          </a:p>
          <a:p>
            <a:pPr lvl="1"/>
            <a:r>
              <a:rPr lang="en-US" sz="2800" dirty="0"/>
              <a:t>How accurate are the measuring devices? Last calibrated?</a:t>
            </a:r>
          </a:p>
          <a:p>
            <a:pPr lvl="1"/>
            <a:r>
              <a:rPr lang="en-US" sz="2800" dirty="0"/>
              <a:t>Were all measurements taken at same steady-state conditions?</a:t>
            </a:r>
          </a:p>
          <a:p>
            <a:pPr lvl="1"/>
            <a:r>
              <a:rPr lang="en-US" sz="2800" dirty="0"/>
              <a:t>Are you ignoring trace chemicals?</a:t>
            </a:r>
          </a:p>
          <a:p>
            <a:pPr lvl="1"/>
            <a:r>
              <a:rPr lang="en-US" altLang="en-US" sz="2800" dirty="0"/>
              <a:t>Neglecting to examine different conditions (cooling water can average 90 ˚F in Houston summer)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2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simulator is not a video game</a:t>
            </a:r>
          </a:p>
          <a:p>
            <a:pPr lvl="1"/>
            <a:r>
              <a:rPr lang="en-US" sz="2400" dirty="0"/>
              <a:t>Converged doesn’t mean correct</a:t>
            </a:r>
          </a:p>
          <a:p>
            <a:r>
              <a:rPr lang="en-US" sz="2800" dirty="0"/>
              <a:t>Understand your process before modeling</a:t>
            </a:r>
          </a:p>
          <a:p>
            <a:pPr lvl="1"/>
            <a:r>
              <a:rPr lang="en-US" sz="2400" dirty="0"/>
              <a:t>If you don’t know what you’re doing, you’ll get the wrong answer</a:t>
            </a:r>
          </a:p>
          <a:p>
            <a:r>
              <a:rPr lang="en-US" altLang="en-US" sz="2800" dirty="0"/>
              <a:t>These are tools; you are the engineer	</a:t>
            </a:r>
          </a:p>
          <a:p>
            <a:pPr lvl="1"/>
            <a:r>
              <a:rPr lang="en-US" altLang="en-US" sz="2400" dirty="0"/>
              <a:t>Garbage in = garbage out</a:t>
            </a:r>
          </a:p>
          <a:p>
            <a:pPr lvl="1"/>
            <a:r>
              <a:rPr lang="en-US" altLang="en-US" sz="2400" dirty="0"/>
              <a:t>Use engineering judgment, not necessarily default options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Process simulators are powerful tools to help make it easier to solve a wide range of engineering problems</a:t>
            </a:r>
          </a:p>
          <a:p>
            <a:r>
              <a:rPr lang="en-US" sz="2800" dirty="0"/>
              <a:t>You will encounter these tools when you graduate &amp; should become familiar with them</a:t>
            </a:r>
          </a:p>
          <a:p>
            <a:r>
              <a:rPr lang="en-US" sz="2800" dirty="0"/>
              <a:t>Like any tool, it’s important to know how to properly use it to get the best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a simulator to revisit homework problems!</a:t>
            </a:r>
          </a:p>
          <a:p>
            <a:r>
              <a:rPr lang="en-US" sz="2800" dirty="0"/>
              <a:t>Find a mentor! Find examples!</a:t>
            </a:r>
          </a:p>
          <a:p>
            <a:r>
              <a:rPr lang="en-US" sz="2800" dirty="0"/>
              <a:t>Learn </a:t>
            </a:r>
            <a:r>
              <a:rPr lang="en-US" sz="2800" dirty="0" err="1"/>
              <a:t>TPxy</a:t>
            </a:r>
            <a:r>
              <a:rPr lang="en-US" sz="2800" dirty="0"/>
              <a:t> plots . . . applied thermodynamics . . .</a:t>
            </a:r>
          </a:p>
          <a:p>
            <a:r>
              <a:rPr lang="en-US" sz="2800" dirty="0"/>
              <a:t>Read a book!</a:t>
            </a:r>
          </a:p>
          <a:p>
            <a:pPr lvl="1"/>
            <a:r>
              <a:rPr lang="en-US" sz="2400" dirty="0"/>
              <a:t>Edwards, </a:t>
            </a:r>
            <a:r>
              <a:rPr lang="en-US" sz="2400" i="1" dirty="0"/>
              <a:t>Chemical Engineering in Practice</a:t>
            </a:r>
            <a:r>
              <a:rPr lang="en-US" sz="2400" dirty="0"/>
              <a:t>, Kindle edition</a:t>
            </a:r>
          </a:p>
          <a:p>
            <a:pPr lvl="1"/>
            <a:r>
              <a:rPr lang="en-US" sz="2400" dirty="0" err="1"/>
              <a:t>Seider</a:t>
            </a:r>
            <a:r>
              <a:rPr lang="en-US" sz="2400" dirty="0"/>
              <a:t>, Lewin, </a:t>
            </a:r>
            <a:r>
              <a:rPr lang="en-US" sz="2400" i="1" dirty="0"/>
              <a:t>Product and Process Design Principles</a:t>
            </a:r>
          </a:p>
          <a:p>
            <a:pPr lvl="1"/>
            <a:r>
              <a:rPr lang="en-US" sz="2400" dirty="0" err="1"/>
              <a:t>Kaes</a:t>
            </a:r>
            <a:r>
              <a:rPr lang="en-US" sz="2400" dirty="0"/>
              <a:t>, </a:t>
            </a:r>
            <a:r>
              <a:rPr lang="en-US" sz="2400" i="1" dirty="0"/>
              <a:t>Refinery Process Modeling</a:t>
            </a:r>
          </a:p>
          <a:p>
            <a:r>
              <a:rPr lang="en-US" sz="2800" dirty="0"/>
              <a:t>Read a magazine article!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cover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does a process simulator do?</a:t>
            </a:r>
          </a:p>
          <a:p>
            <a:r>
              <a:rPr lang="en-US" sz="3200" dirty="0"/>
              <a:t>Best practices</a:t>
            </a:r>
          </a:p>
          <a:p>
            <a:r>
              <a:rPr lang="en-US" sz="3200" dirty="0"/>
              <a:t>Common mistakes</a:t>
            </a:r>
          </a:p>
        </p:txBody>
      </p:sp>
    </p:spTree>
    <p:extLst>
      <p:ext uri="{BB962C8B-B14F-4D97-AF65-F5344CB8AC3E}">
        <p14:creationId xmlns:p14="http://schemas.microsoft.com/office/powerpoint/2010/main" val="35674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process simulator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Calculate heat and mass balances around unit operations &amp; whole processes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Calculate what happens with vapor, liquid, solid in unit operations: cooling, heating, separating, or changing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&amp; Energy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307BE-0C98-3632-5BB0-B8F712B1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86" t="24027" r="19242" b="9872"/>
          <a:stretch/>
        </p:blipFill>
        <p:spPr>
          <a:xfrm>
            <a:off x="3279868" y="2211979"/>
            <a:ext cx="5632263" cy="34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process simulator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Calculate heat and mass balances around unit operations &amp; whole processes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Calculate what happens with vapor, liquid, solid in unit operations: cooling, heating, separating, or changing phase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Provide key information for calculation: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Databank with physical properties of chemicals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Thermodynamic models for vapor-liquid equilibria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Mathematical models for common unit operations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Databank, Equations, UnitOps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F4082-5738-C0C6-2222-BF8460E8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1" y="1886072"/>
            <a:ext cx="6081994" cy="3296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051BBC-E6D7-D2D0-75BC-0AD5902C6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521" y="2801080"/>
            <a:ext cx="4473188" cy="3181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2084E-5F87-69C2-7035-ED5234052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695" y="1792765"/>
            <a:ext cx="3466821" cy="37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engineers do with process simulators?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77081"/>
            <a:ext cx="8229600" cy="3752206"/>
          </a:xfrm>
        </p:spPr>
        <p:txBody>
          <a:bodyPr/>
          <a:lstStyle/>
          <a:p>
            <a:r>
              <a:rPr lang="en-US" altLang="en-US" sz="2400" dirty="0"/>
              <a:t>Model existing facilities</a:t>
            </a:r>
          </a:p>
          <a:p>
            <a:pPr lvl="1"/>
            <a:r>
              <a:rPr lang="en-US" altLang="en-US" sz="2000" dirty="0"/>
              <a:t>Single unit or whole plant</a:t>
            </a:r>
          </a:p>
          <a:p>
            <a:pPr lvl="1"/>
            <a:r>
              <a:rPr lang="en-US" altLang="en-US" sz="2000" dirty="0"/>
              <a:t>Troubleshoot issues</a:t>
            </a:r>
          </a:p>
          <a:p>
            <a:pPr lvl="1"/>
            <a:r>
              <a:rPr lang="en-US" altLang="en-US" sz="2000" dirty="0"/>
              <a:t>Optimize energy/material use &amp; costs</a:t>
            </a:r>
          </a:p>
          <a:p>
            <a:pPr lvl="1"/>
            <a:r>
              <a:rPr lang="en-US" altLang="en-US" sz="2000" dirty="0"/>
              <a:t>Increase throughput</a:t>
            </a:r>
          </a:p>
          <a:p>
            <a:pPr lvl="1"/>
            <a:r>
              <a:rPr lang="en-US" altLang="en-US" sz="2000" dirty="0"/>
              <a:t>Study what happens if conditions are different </a:t>
            </a:r>
          </a:p>
          <a:p>
            <a:r>
              <a:rPr lang="en-US" altLang="en-US" sz="2400" dirty="0"/>
              <a:t>Connect to control system for monitoring/control</a:t>
            </a:r>
          </a:p>
          <a:p>
            <a:r>
              <a:rPr lang="en-US" altLang="en-US" sz="2400" dirty="0"/>
              <a:t>Design new facilities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Start with good physical property data</a:t>
            </a:r>
          </a:p>
          <a:p>
            <a:r>
              <a:rPr lang="en-US" sz="2800" dirty="0"/>
              <a:t>Choose &amp; validate your thermodynamic model</a:t>
            </a:r>
          </a:p>
          <a:p>
            <a:r>
              <a:rPr lang="en-US" sz="2800" dirty="0"/>
              <a:t>Build model one step at a time</a:t>
            </a:r>
          </a:p>
          <a:p>
            <a:r>
              <a:rPr lang="en-US" sz="2800" dirty="0"/>
              <a:t>Handle recycles with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chemstations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559CBE"/>
      </a:accent1>
      <a:accent2>
        <a:srgbClr val="EB6E1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stations PP Template 30 Anniv regular blue background [Read-Only]" id="{5D261429-9BE2-4924-8E83-DBAD92818983}" vid="{D858593B-251B-4D71-A79F-01B0F27B5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8bf840-47bb-4977-96cb-19c1f3757c21">
      <Terms xmlns="http://schemas.microsoft.com/office/infopath/2007/PartnerControls"/>
    </lcf76f155ced4ddcb4097134ff3c332f>
    <TaxCatchAll xmlns="919aafa5-9a4e-497f-9dcf-41aa1076c76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DBCC538E8742A095730C3EB79218" ma:contentTypeVersion="14" ma:contentTypeDescription="Create a new document." ma:contentTypeScope="" ma:versionID="f9b0f95c7be2d3a09b5bccba7681daa5">
  <xsd:schema xmlns:xsd="http://www.w3.org/2001/XMLSchema" xmlns:xs="http://www.w3.org/2001/XMLSchema" xmlns:p="http://schemas.microsoft.com/office/2006/metadata/properties" xmlns:ns2="f98bf840-47bb-4977-96cb-19c1f3757c21" xmlns:ns3="919aafa5-9a4e-497f-9dcf-41aa1076c766" targetNamespace="http://schemas.microsoft.com/office/2006/metadata/properties" ma:root="true" ma:fieldsID="7c83821badc13dac5a6b38dce6efb1c6" ns2:_="" ns3:_="">
    <xsd:import namespace="f98bf840-47bb-4977-96cb-19c1f3757c21"/>
    <xsd:import namespace="919aafa5-9a4e-497f-9dcf-41aa1076c7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f840-47bb-4977-96cb-19c1f3757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62f6e45-b059-4166-a9ea-c4b785623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aafa5-9a4e-497f-9dcf-41aa1076c76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b142653-14cb-4090-bd76-fc7c0357c177}" ma:internalName="TaxCatchAll" ma:showField="CatchAllData" ma:web="919aafa5-9a4e-497f-9dcf-41aa1076c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5A8F9-DD01-4025-84EF-2029BFEEA306}">
  <ds:schemaRefs>
    <ds:schemaRef ds:uri="919aafa5-9a4e-497f-9dcf-41aa1076c766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98bf840-47bb-4977-96cb-19c1f3757c21"/>
  </ds:schemaRefs>
</ds:datastoreItem>
</file>

<file path=customXml/itemProps2.xml><?xml version="1.0" encoding="utf-8"?>
<ds:datastoreItem xmlns:ds="http://schemas.openxmlformats.org/officeDocument/2006/customXml" ds:itemID="{EEA7BA8C-40D2-450D-BDAA-C23FB223A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bf840-47bb-4977-96cb-19c1f3757c21"/>
    <ds:schemaRef ds:uri="919aafa5-9a4e-497f-9dcf-41aa1076c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A077F-DE6B-4708-8481-B4B598744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Chemstations PP Template 30 Anniv regular blue background</Template>
  <TotalTime>7797</TotalTime>
  <Words>1188</Words>
  <Application>Microsoft Office PowerPoint</Application>
  <PresentationFormat>Widescreen</PresentationFormat>
  <Paragraphs>160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Chart</vt:lpstr>
      <vt:lpstr>PowerPoint Presentation</vt:lpstr>
      <vt:lpstr>How can we help more?</vt:lpstr>
      <vt:lpstr>What are we going to cover today?</vt:lpstr>
      <vt:lpstr>What does a process simulator do?</vt:lpstr>
      <vt:lpstr>Mass &amp; Energy Balance</vt:lpstr>
      <vt:lpstr>What does a process simulator do?</vt:lpstr>
      <vt:lpstr>Databank, Equations, UnitOps</vt:lpstr>
      <vt:lpstr>What do engineers do with process simulators?</vt:lpstr>
      <vt:lpstr>Best Practices</vt:lpstr>
      <vt:lpstr>Start with Good Physical Property Data</vt:lpstr>
      <vt:lpstr>What is “good” physical property data?</vt:lpstr>
      <vt:lpstr>Learn How to Choose Thermodynamics</vt:lpstr>
      <vt:lpstr>How do you choose your thermo model?</vt:lpstr>
      <vt:lpstr>Validate Your Thermodynamic Model</vt:lpstr>
      <vt:lpstr>Learn How to Read Txy, Pxy, Txx, xy Diagrams</vt:lpstr>
      <vt:lpstr>One step at a time!</vt:lpstr>
      <vt:lpstr>Start Simple</vt:lpstr>
      <vt:lpstr>Add Piece-by-piece &amp; Converge at Each Step</vt:lpstr>
      <vt:lpstr>Handle Recycles with Care</vt:lpstr>
      <vt:lpstr>Calculations Get More Complicated</vt:lpstr>
      <vt:lpstr>Put In a Good Initial Estimate</vt:lpstr>
      <vt:lpstr>Start with Loop Open to Get Estimate</vt:lpstr>
      <vt:lpstr>Common Mistakes</vt:lpstr>
      <vt:lpstr>Other Common Mistakes</vt:lpstr>
      <vt:lpstr>Takeaways from Today</vt:lpstr>
      <vt:lpstr>Learn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Chemstations</dc:creator>
  <cp:lastModifiedBy>Cindy Clayton</cp:lastModifiedBy>
  <cp:revision>21</cp:revision>
  <dcterms:created xsi:type="dcterms:W3CDTF">2019-08-05T21:46:12Z</dcterms:created>
  <dcterms:modified xsi:type="dcterms:W3CDTF">2022-10-31T14:20:02Z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0x0101005DD9DBCC538E8742A095730C3EB79218</vt:lpwstr>
  </property>
</Properties>
</file>